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67" r:id="rId2"/>
    <p:sldId id="281" r:id="rId3"/>
    <p:sldId id="282" r:id="rId4"/>
    <p:sldId id="278" r:id="rId5"/>
    <p:sldId id="277" r:id="rId6"/>
    <p:sldId id="285" r:id="rId7"/>
    <p:sldId id="286" r:id="rId8"/>
    <p:sldId id="283" r:id="rId9"/>
    <p:sldId id="287" r:id="rId10"/>
    <p:sldId id="288" r:id="rId11"/>
    <p:sldId id="284" r:id="rId12"/>
    <p:sldId id="270" r:id="rId13"/>
  </p:sldIdLst>
  <p:sldSz cx="12192000" cy="6858000"/>
  <p:notesSz cx="6805613" cy="99441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4E80"/>
    <a:srgbClr val="005386"/>
    <a:srgbClr val="E87722"/>
    <a:srgbClr val="E1CD00"/>
    <a:srgbClr val="00B2A9"/>
    <a:srgbClr val="0B3F77"/>
    <a:srgbClr val="C8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66" autoAdjust="0"/>
    <p:restoredTop sz="94660"/>
  </p:normalViewPr>
  <p:slideViewPr>
    <p:cSldViewPr snapToGrid="0">
      <p:cViewPr varScale="1">
        <p:scale>
          <a:sx n="87" d="100"/>
          <a:sy n="87" d="100"/>
        </p:scale>
        <p:origin x="70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DEFF81-FDD6-4ECD-A3DF-53BAE1DCD593}" type="datetimeFigureOut">
              <a:rPr lang="en-US" smtClean="0"/>
              <a:t>1/10/2021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6313"/>
            <a:ext cx="5443537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DBF1B5-1CFB-4F77-8507-2048794DA84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396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7A0044-9902-4872-8D99-97BA38AE6D8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286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7A0044-9902-4872-8D99-97BA38AE6D8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066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7A0044-9902-4872-8D99-97BA38AE6D8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251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7A0044-9902-4872-8D99-97BA38AE6D8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964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7A0044-9902-4872-8D99-97BA38AE6D8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505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7A0044-9902-4872-8D99-97BA38AE6D8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397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7A0044-9902-4872-8D99-97BA38AE6D8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182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>
            <a:spLocks noGrp="1"/>
          </p:cNvSpPr>
          <p:nvPr>
            <p:ph type="title" hasCustomPrompt="1"/>
          </p:nvPr>
        </p:nvSpPr>
        <p:spPr>
          <a:xfrm>
            <a:off x="5135893" y="1188449"/>
            <a:ext cx="6336704" cy="498764"/>
          </a:xfrm>
        </p:spPr>
        <p:txBody>
          <a:bodyPr>
            <a:noAutofit/>
          </a:bodyPr>
          <a:lstStyle>
            <a:lvl1pPr algn="r">
              <a:defRPr lang="en-US" sz="4267" b="0" i="0" kern="1200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Click to edit title</a:t>
            </a:r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1988840"/>
            <a:ext cx="5376333" cy="575733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2667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3" name="TextBox 12"/>
          <p:cNvSpPr txBox="1"/>
          <p:nvPr/>
        </p:nvSpPr>
        <p:spPr>
          <a:xfrm rot="16200000">
            <a:off x="-3240000" y="3318084"/>
            <a:ext cx="6877637" cy="241473"/>
          </a:xfrm>
          <a:prstGeom prst="rect">
            <a:avLst/>
          </a:prstGeom>
          <a:noFill/>
        </p:spPr>
        <p:txBody>
          <a:bodyPr wrap="square" lIns="117221" tIns="58609" rIns="117221" bIns="58609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b="0" cap="none" spc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© La</a:t>
            </a:r>
            <a:r>
              <a:rPr lang="en-US" sz="800" b="0" cap="none" spc="0" baseline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Fondation Dassault Systèmes | </a:t>
            </a:r>
            <a:r>
              <a:rPr lang="en-US" sz="800" b="0" cap="none" spc="0" noProof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Confidential</a:t>
            </a:r>
            <a:r>
              <a:rPr lang="en-US" sz="800" b="0" cap="none" spc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 Information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811" y="5188895"/>
            <a:ext cx="3397217" cy="141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396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Blue_Corp Template_201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5135893" y="1188449"/>
            <a:ext cx="6336704" cy="498764"/>
          </a:xfrm>
        </p:spPr>
        <p:txBody>
          <a:bodyPr>
            <a:noAutofit/>
          </a:bodyPr>
          <a:lstStyle>
            <a:lvl1pPr algn="r">
              <a:defRPr lang="en-US" sz="4267" b="0" i="0" kern="1200" spc="0" baseline="0" noProof="0" dirty="0" smtClean="0">
                <a:solidFill>
                  <a:schemeClr val="bg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Project Title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1988840"/>
            <a:ext cx="5376333" cy="575733"/>
          </a:xfrm>
        </p:spPr>
        <p:txBody>
          <a:bodyPr anchor="ctr">
            <a:norm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2667" baseline="0">
                <a:solidFill>
                  <a:schemeClr val="bg1"/>
                </a:solidFill>
                <a:latin typeface="+mj-lt"/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One Liner Description</a:t>
            </a:r>
          </a:p>
        </p:txBody>
      </p:sp>
      <p:sp>
        <p:nvSpPr>
          <p:cNvPr id="14" name="TextBox 13"/>
          <p:cNvSpPr txBox="1"/>
          <p:nvPr/>
        </p:nvSpPr>
        <p:spPr>
          <a:xfrm rot="16200000">
            <a:off x="-3240000" y="3318084"/>
            <a:ext cx="6877637" cy="241473"/>
          </a:xfrm>
          <a:prstGeom prst="rect">
            <a:avLst/>
          </a:prstGeom>
          <a:noFill/>
        </p:spPr>
        <p:txBody>
          <a:bodyPr wrap="square" lIns="117221" tIns="58609" rIns="117221" bIns="58609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cap="none" spc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© La Fondation Dassault Systèmes | </a:t>
            </a:r>
            <a:r>
              <a:rPr lang="en-US" sz="800" b="0" cap="none" spc="0" noProof="0" dirty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Confidential</a:t>
            </a:r>
            <a:r>
              <a:rPr lang="en-US" sz="800" b="0" cap="none" spc="0" dirty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Information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810" y="5188895"/>
            <a:ext cx="3397219" cy="141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65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972458" y="1508893"/>
            <a:ext cx="10565492" cy="480000"/>
          </a:xfrm>
          <a:noFill/>
        </p:spPr>
        <p:txBody>
          <a:bodyPr lIns="288000" tIns="36000" rIns="72000" bIns="36000" anchor="ctr"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Project Description – Put Name 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 hasCustomPrompt="1"/>
          </p:nvPr>
        </p:nvSpPr>
        <p:spPr>
          <a:xfrm>
            <a:off x="972458" y="2224944"/>
            <a:ext cx="10565492" cy="480000"/>
          </a:xfrm>
          <a:noFill/>
        </p:spPr>
        <p:txBody>
          <a:bodyPr lIns="288000" tIns="36000" rIns="72000" bIns="36000" anchor="ctr"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Engineering Concept Relevance – Put relevant Slide name</a:t>
            </a:r>
          </a:p>
        </p:txBody>
      </p:sp>
      <p:sp>
        <p:nvSpPr>
          <p:cNvPr id="8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972458" y="2949000"/>
            <a:ext cx="10565492" cy="480000"/>
          </a:xfrm>
          <a:noFill/>
        </p:spPr>
        <p:txBody>
          <a:bodyPr lIns="288000" tIns="36000" rIns="72000" bIns="36000" anchor="ctr"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3D Data Image / Sketch / Photos / Demo Video</a:t>
            </a:r>
          </a:p>
        </p:txBody>
      </p:sp>
      <p:sp>
        <p:nvSpPr>
          <p:cNvPr id="10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972458" y="3669080"/>
            <a:ext cx="10565492" cy="480000"/>
          </a:xfrm>
          <a:noFill/>
        </p:spPr>
        <p:txBody>
          <a:bodyPr lIns="288000" tIns="36000" rIns="72000" bIns="36000" anchor="ctr"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Applications in Real World</a:t>
            </a:r>
          </a:p>
        </p:txBody>
      </p:sp>
      <p:sp>
        <p:nvSpPr>
          <p:cNvPr id="12" name="Espace réservé du texte 5"/>
          <p:cNvSpPr>
            <a:spLocks noGrp="1"/>
          </p:cNvSpPr>
          <p:nvPr>
            <p:ph type="body" sz="quarter" idx="19" hasCustomPrompt="1"/>
          </p:nvPr>
        </p:nvSpPr>
        <p:spPr>
          <a:xfrm>
            <a:off x="972458" y="4389160"/>
            <a:ext cx="10565492" cy="480000"/>
          </a:xfrm>
          <a:noFill/>
        </p:spPr>
        <p:txBody>
          <a:bodyPr lIns="288000" tIns="36000" rIns="72000" bIns="36000" anchor="ctr"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Advanced Technology Usage (If Any)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972458" y="5109240"/>
            <a:ext cx="10565492" cy="480000"/>
          </a:xfrm>
          <a:noFill/>
        </p:spPr>
        <p:txBody>
          <a:bodyPr lIns="288000" tIns="36000" rIns="72000" bIns="36000" anchor="ctr"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Contact Details</a:t>
            </a:r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Agenda Slide</a:t>
            </a:r>
          </a:p>
        </p:txBody>
      </p:sp>
      <p:sp>
        <p:nvSpPr>
          <p:cNvPr id="9" name="Espace réservé du texte 5"/>
          <p:cNvSpPr>
            <a:spLocks noGrp="1"/>
          </p:cNvSpPr>
          <p:nvPr>
            <p:ph type="body" sz="quarter" idx="22" hasCustomPrompt="1"/>
          </p:nvPr>
        </p:nvSpPr>
        <p:spPr>
          <a:xfrm>
            <a:off x="959430" y="5829320"/>
            <a:ext cx="10565492" cy="480000"/>
          </a:xfrm>
          <a:noFill/>
        </p:spPr>
        <p:txBody>
          <a:bodyPr lIns="288000" tIns="36000" rIns="72000" bIns="36000" anchor="ctr"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Certificates / Accolades </a:t>
            </a:r>
          </a:p>
        </p:txBody>
      </p:sp>
    </p:spTree>
    <p:extLst>
      <p:ext uri="{BB962C8B-B14F-4D97-AF65-F5344CB8AC3E}">
        <p14:creationId xmlns:p14="http://schemas.microsoft.com/office/powerpoint/2010/main" val="348044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1823525" y="1172749"/>
            <a:ext cx="9697077" cy="864096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4267" baseline="0"/>
            </a:lvl1pPr>
            <a:lvl2pPr>
              <a:buFont typeface="Arial" pitchFamily="34" charset="0"/>
              <a:buNone/>
              <a:defRPr/>
            </a:lvl2pPr>
            <a:lvl3pPr>
              <a:buFont typeface="Arial" pitchFamily="34" charset="0"/>
              <a:buNone/>
              <a:defRPr/>
            </a:lvl3pPr>
            <a:lvl4pPr>
              <a:buFont typeface="Arial" pitchFamily="34" charset="0"/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3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824567" y="2276873"/>
            <a:ext cx="9696451" cy="624417"/>
          </a:xfrm>
        </p:spPr>
        <p:txBody>
          <a:bodyPr vert="horz" lIns="87916" tIns="43957" rIns="87916" bIns="43957" rtlCol="0" anchor="ctr">
            <a:noAutofit/>
          </a:bodyPr>
          <a:lstStyle>
            <a:lvl1pPr algn="r">
              <a:lnSpc>
                <a:spcPct val="100000"/>
              </a:lnSpc>
              <a:buFont typeface="Arial" pitchFamily="34" charset="0"/>
              <a:buNone/>
              <a:defRPr lang="en-US" sz="2667" b="0" i="0" kern="900" spc="0" baseline="0" dirty="0" smtClean="0">
                <a:solidFill>
                  <a:schemeClr val="tx1"/>
                </a:solidFill>
                <a:latin typeface="+mj-lt"/>
                <a:ea typeface="+mn-ea"/>
                <a:cs typeface="3ds Light"/>
              </a:defRPr>
            </a:lvl1pPr>
          </a:lstStyle>
          <a:p>
            <a:pPr marL="249594" lvl="0" indent="-345591" algn="r" defTabSz="1172173" rtl="0" eaLnBrk="1" latinLnBrk="0" hangingPunct="1">
              <a:lnSpc>
                <a:spcPts val="2667"/>
              </a:lnSpc>
              <a:spcBef>
                <a:spcPts val="0"/>
              </a:spcBef>
              <a:buSzPct val="100000"/>
            </a:pPr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316860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959430" y="1123951"/>
            <a:ext cx="10568543" cy="499206"/>
          </a:xfrm>
        </p:spPr>
        <p:txBody>
          <a:bodyPr wrap="square">
            <a:spAutoFit/>
          </a:bodyPr>
          <a:lstStyle>
            <a:lvl1pPr>
              <a:buFont typeface="Arial" pitchFamily="34" charset="0"/>
              <a:buNone/>
              <a:defRPr baseline="0"/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59430" y="482330"/>
            <a:ext cx="10561173" cy="4987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/>
          </p:nvPr>
        </p:nvSpPr>
        <p:spPr>
          <a:xfrm>
            <a:off x="959429" y="1701800"/>
            <a:ext cx="10601199" cy="4223477"/>
          </a:xfrm>
        </p:spPr>
        <p:txBody>
          <a:bodyPr/>
          <a:lstStyle>
            <a:lvl1pPr marL="335992" indent="-335992">
              <a:spcBef>
                <a:spcPts val="1067"/>
              </a:spcBef>
              <a:defRPr/>
            </a:lvl1pPr>
            <a:lvl2pPr>
              <a:spcBef>
                <a:spcPts val="800"/>
              </a:spcBef>
              <a:defRPr/>
            </a:lvl2pPr>
            <a:lvl3pPr>
              <a:spcBef>
                <a:spcPts val="533"/>
              </a:spcBef>
              <a:defRPr/>
            </a:lvl3pPr>
            <a:lvl4pPr>
              <a:spcBef>
                <a:spcPts val="533"/>
              </a:spcBef>
              <a:defRPr spc="0" baseline="0"/>
            </a:lvl4pPr>
            <a:lvl5pPr>
              <a:spcBef>
                <a:spcPts val="533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309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Project Details 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958851" y="1172749"/>
            <a:ext cx="10562167" cy="4912668"/>
          </a:xfrm>
        </p:spPr>
        <p:txBody>
          <a:bodyPr/>
          <a:lstStyle>
            <a:lvl1pPr>
              <a:defRPr baseline="0"/>
            </a:lvl1pPr>
            <a:lvl4pPr>
              <a:defRPr spc="0" baseline="0"/>
            </a:lvl4pPr>
          </a:lstStyle>
          <a:p>
            <a:pPr lvl="0"/>
            <a:r>
              <a:rPr lang="en-US" dirty="0"/>
              <a:t>Objective / Short Description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r>
              <a:rPr lang="en-US" dirty="0"/>
              <a:t>Detail Scope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48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 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Engineering Concept Relevance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958851" y="1172749"/>
            <a:ext cx="10562167" cy="4912668"/>
          </a:xfrm>
        </p:spPr>
        <p:txBody>
          <a:bodyPr/>
          <a:lstStyle>
            <a:lvl1pPr>
              <a:defRPr baseline="0"/>
            </a:lvl1pPr>
            <a:lvl4pPr>
              <a:defRPr spc="0" baseline="0"/>
            </a:lvl4pPr>
          </a:lstStyle>
          <a:p>
            <a:pPr lvl="0"/>
            <a:r>
              <a:rPr lang="en-US" dirty="0"/>
              <a:t>Theory / Law / Principle used in Project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978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9430" y="482330"/>
            <a:ext cx="10561173" cy="498764"/>
          </a:xfrm>
        </p:spPr>
        <p:txBody>
          <a:bodyPr/>
          <a:lstStyle>
            <a:lvl1pPr algn="l">
              <a:defRPr baseline="0"/>
            </a:lvl1pPr>
          </a:lstStyle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958852" y="1123951"/>
            <a:ext cx="10579099" cy="499206"/>
          </a:xfrm>
        </p:spPr>
        <p:txBody>
          <a:bodyPr wrap="square">
            <a:spAutoFit/>
          </a:bodyPr>
          <a:lstStyle>
            <a:lvl1pPr>
              <a:buFont typeface="Arial" pitchFamily="34" charset="0"/>
              <a:buNone/>
              <a:defRPr/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6" name="Content Placeholder 6"/>
          <p:cNvSpPr>
            <a:spLocks noGrp="1"/>
          </p:cNvSpPr>
          <p:nvPr>
            <p:ph sz="quarter" idx="15"/>
          </p:nvPr>
        </p:nvSpPr>
        <p:spPr>
          <a:xfrm>
            <a:off x="958852" y="1701800"/>
            <a:ext cx="5120640" cy="4383617"/>
          </a:xfrm>
        </p:spPr>
        <p:txBody>
          <a:bodyPr/>
          <a:lstStyle>
            <a:lvl4pPr>
              <a:defRPr spc="0" baseline="0"/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6"/>
          <p:cNvSpPr>
            <a:spLocks noGrp="1"/>
          </p:cNvSpPr>
          <p:nvPr>
            <p:ph sz="quarter" idx="16"/>
          </p:nvPr>
        </p:nvSpPr>
        <p:spPr>
          <a:xfrm>
            <a:off x="6417311" y="1700808"/>
            <a:ext cx="5120640" cy="4389120"/>
          </a:xfrm>
        </p:spPr>
        <p:txBody>
          <a:bodyPr/>
          <a:lstStyle>
            <a:lvl4pPr>
              <a:defRPr spc="0" baseline="0"/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909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Sub head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1123951"/>
            <a:ext cx="10579100" cy="499206"/>
          </a:xfrm>
        </p:spPr>
        <p:txBody>
          <a:bodyPr wrap="square">
            <a:spAutoFit/>
          </a:bodyPr>
          <a:lstStyle>
            <a:lvl1pPr>
              <a:buFont typeface="Arial" pitchFamily="34" charset="0"/>
              <a:buNone/>
              <a:defRPr/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741327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3D Data / Image / Sketch / Photos / Demo Video </a:t>
            </a:r>
          </a:p>
        </p:txBody>
      </p:sp>
    </p:spTree>
    <p:extLst>
      <p:ext uri="{BB962C8B-B14F-4D97-AF65-F5344CB8AC3E}">
        <p14:creationId xmlns:p14="http://schemas.microsoft.com/office/powerpoint/2010/main" val="2554887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 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Application in Real World 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958851" y="1172749"/>
            <a:ext cx="10562167" cy="4912668"/>
          </a:xfrm>
        </p:spPr>
        <p:txBody>
          <a:bodyPr/>
          <a:lstStyle>
            <a:lvl1pPr>
              <a:defRPr baseline="0"/>
            </a:lvl1pPr>
            <a:lvl4pPr>
              <a:defRPr spc="0" baseline="0"/>
            </a:lvl4pPr>
          </a:lstStyle>
          <a:p>
            <a:pPr lvl="0"/>
            <a:r>
              <a:rPr lang="en-US" dirty="0"/>
              <a:t>Provide Application example and some advantages of this project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367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959430" y="482330"/>
            <a:ext cx="10561173" cy="498764"/>
          </a:xfrm>
        </p:spPr>
        <p:txBody>
          <a:bodyPr/>
          <a:lstStyle>
            <a:lvl1pPr algn="l">
              <a:defRPr baseline="0"/>
            </a:lvl1pPr>
          </a:lstStyle>
          <a:p>
            <a:r>
              <a:rPr lang="en-US" dirty="0"/>
              <a:t>Advance Technology Usage</a:t>
            </a:r>
            <a:endParaRPr lang="fr-FR" dirty="0"/>
          </a:p>
        </p:txBody>
      </p:sp>
      <p:sp>
        <p:nvSpPr>
          <p:cNvPr id="6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958852" y="1138518"/>
            <a:ext cx="5120640" cy="4946899"/>
          </a:xfrm>
        </p:spPr>
        <p:txBody>
          <a:bodyPr/>
          <a:lstStyle>
            <a:lvl1pPr>
              <a:defRPr baseline="0"/>
            </a:lvl1pPr>
            <a:lvl4pPr>
              <a:defRPr spc="0" baseline="0"/>
            </a:lvl4pPr>
          </a:lstStyle>
          <a:p>
            <a:pPr lvl="0"/>
            <a:r>
              <a:rPr lang="en-US" dirty="0"/>
              <a:t>Types of Advance Tech (AR/VR, 3DPrinting, IOT, Voice Recognition)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6"/>
          <p:cNvSpPr>
            <a:spLocks noGrp="1"/>
          </p:cNvSpPr>
          <p:nvPr>
            <p:ph sz="quarter" idx="16" hasCustomPrompt="1"/>
          </p:nvPr>
        </p:nvSpPr>
        <p:spPr>
          <a:xfrm>
            <a:off x="6417311" y="1138518"/>
            <a:ext cx="5120640" cy="4951410"/>
          </a:xfrm>
        </p:spPr>
        <p:txBody>
          <a:bodyPr/>
          <a:lstStyle>
            <a:lvl1pPr>
              <a:defRPr/>
            </a:lvl1pPr>
            <a:lvl4pPr>
              <a:defRPr spc="0" baseline="0"/>
            </a:lvl4pPr>
          </a:lstStyle>
          <a:p>
            <a:pPr lvl="0"/>
            <a:r>
              <a:rPr lang="en-US" dirty="0"/>
              <a:t>Images about same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4288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 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Contact Details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958851" y="1172749"/>
            <a:ext cx="10562167" cy="5223961"/>
          </a:xfrm>
        </p:spPr>
        <p:txBody>
          <a:bodyPr>
            <a:spAutoFit/>
          </a:bodyPr>
          <a:lstStyle>
            <a:lvl1pPr>
              <a:defRPr baseline="0"/>
            </a:lvl1pPr>
            <a:lvl2pPr>
              <a:defRPr baseline="0"/>
            </a:lvl2pPr>
            <a:lvl4pPr>
              <a:defRPr spc="0" baseline="0"/>
            </a:lvl4pPr>
          </a:lstStyle>
          <a:p>
            <a:pPr lvl="0"/>
            <a:r>
              <a:rPr lang="en-US" dirty="0"/>
              <a:t>Name of Institute : </a:t>
            </a:r>
          </a:p>
          <a:p>
            <a:pPr lvl="0"/>
            <a:r>
              <a:rPr lang="en-US" dirty="0"/>
              <a:t>Institute Address : </a:t>
            </a:r>
          </a:p>
          <a:p>
            <a:pPr lvl="0"/>
            <a:r>
              <a:rPr lang="en-US" dirty="0"/>
              <a:t>Student Name/s : 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Guide/Professor Name (if Any) with Contact Details</a:t>
            </a:r>
          </a:p>
          <a:p>
            <a:pPr lvl="1"/>
            <a:r>
              <a:rPr lang="en-US" dirty="0"/>
              <a:t> Name of Professor </a:t>
            </a:r>
          </a:p>
          <a:p>
            <a:pPr lvl="1"/>
            <a:r>
              <a:rPr lang="en-US" dirty="0"/>
              <a:t>Email Id </a:t>
            </a:r>
          </a:p>
          <a:p>
            <a:pPr lvl="1"/>
            <a:r>
              <a:rPr lang="en-US" dirty="0"/>
              <a:t>Contact No. 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38690478"/>
              </p:ext>
            </p:extLst>
          </p:nvPr>
        </p:nvGraphicFramePr>
        <p:xfrm>
          <a:off x="1296894" y="2880160"/>
          <a:ext cx="8127999" cy="1310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10232443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7378448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961483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Email Address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Contact No.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8293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6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717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67549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and Content 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Certificates / Accolades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958851" y="1172749"/>
            <a:ext cx="10562167" cy="4912668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4pPr>
              <a:defRPr spc="0" baseline="0"/>
            </a:lvl4pPr>
          </a:lstStyle>
          <a:p>
            <a:pPr lvl="0"/>
            <a:r>
              <a:rPr lang="en-US" dirty="0"/>
              <a:t>Certificates or Achievements particularly in technology or engineering field </a:t>
            </a:r>
          </a:p>
          <a:p>
            <a:pPr lvl="1"/>
            <a:r>
              <a:rPr lang="en-US" dirty="0"/>
              <a:t>Certificate/Achievement Name and Details</a:t>
            </a:r>
          </a:p>
          <a:p>
            <a:pPr lvl="1"/>
            <a:r>
              <a:rPr lang="en-US" dirty="0"/>
              <a:t>References if you contributed in very crucial projects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4298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9488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28652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ck Cover_Corp Template_2015"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2407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168" y="2586679"/>
            <a:ext cx="4068504" cy="169485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16200000">
            <a:off x="-3240000" y="3318084"/>
            <a:ext cx="6877637" cy="241473"/>
          </a:xfrm>
          <a:prstGeom prst="rect">
            <a:avLst/>
          </a:prstGeom>
          <a:noFill/>
        </p:spPr>
        <p:txBody>
          <a:bodyPr wrap="square" lIns="117221" tIns="58609" rIns="117221" bIns="58609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cap="none" spc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© La Fondation Dassault Systèmes | </a:t>
            </a:r>
            <a:r>
              <a:rPr lang="en-US" sz="800" b="0" cap="none" spc="0" noProof="0" dirty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Confidential</a:t>
            </a:r>
            <a:r>
              <a:rPr lang="en-US" sz="800" b="0" cap="none" spc="0" dirty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Information </a:t>
            </a:r>
          </a:p>
        </p:txBody>
      </p:sp>
    </p:spTree>
    <p:extLst>
      <p:ext uri="{BB962C8B-B14F-4D97-AF65-F5344CB8AC3E}">
        <p14:creationId xmlns:p14="http://schemas.microsoft.com/office/powerpoint/2010/main" val="13244826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_Corp Template_20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5"/>
          </p:nvPr>
        </p:nvSpPr>
        <p:spPr>
          <a:xfrm>
            <a:off x="958853" y="1172750"/>
            <a:ext cx="10562167" cy="4912668"/>
          </a:xfrm>
        </p:spPr>
        <p:txBody>
          <a:bodyPr/>
          <a:lstStyle>
            <a:lvl4pPr>
              <a:defRPr spc="0" baseline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526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59430" y="482330"/>
            <a:ext cx="10561173" cy="498764"/>
          </a:xfrm>
          <a:prstGeom prst="rect">
            <a:avLst/>
          </a:prstGeom>
        </p:spPr>
        <p:txBody>
          <a:bodyPr vert="horz" lIns="87916" tIns="43957" rIns="87916" bIns="43957" rtlCol="0" anchor="ctr">
            <a:noAutofit/>
          </a:bodyPr>
          <a:lstStyle/>
          <a:p>
            <a:r>
              <a:rPr lang="en-US" noProof="0" dirty="0"/>
              <a:t>Main Title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58851" y="1742495"/>
            <a:ext cx="10561752" cy="4342923"/>
          </a:xfrm>
          <a:prstGeom prst="rect">
            <a:avLst/>
          </a:prstGeom>
        </p:spPr>
        <p:txBody>
          <a:bodyPr vert="horz" lIns="87916" tIns="43957" rIns="87916" bIns="43957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noProof="0" dirty="0"/>
          </a:p>
        </p:txBody>
      </p:sp>
      <p:sp>
        <p:nvSpPr>
          <p:cNvPr id="6" name="TextBox 5"/>
          <p:cNvSpPr txBox="1"/>
          <p:nvPr/>
        </p:nvSpPr>
        <p:spPr>
          <a:xfrm rot="16200000">
            <a:off x="-3240000" y="3318084"/>
            <a:ext cx="6877637" cy="241473"/>
          </a:xfrm>
          <a:prstGeom prst="rect">
            <a:avLst/>
          </a:prstGeom>
          <a:noFill/>
        </p:spPr>
        <p:txBody>
          <a:bodyPr wrap="square" lIns="117221" tIns="58609" rIns="117221" bIns="58609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b="0" cap="none" spc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© La</a:t>
            </a:r>
            <a:r>
              <a:rPr lang="en-US" sz="800" b="0" cap="none" spc="0" baseline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Fondation Dassault Systèmes | </a:t>
            </a:r>
            <a:r>
              <a:rPr lang="en-US" sz="800" b="0" cap="none" spc="0" noProof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Confidential</a:t>
            </a:r>
            <a:r>
              <a:rPr lang="en-US" sz="800" b="0" cap="none" spc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 Information</a:t>
            </a:r>
          </a:p>
        </p:txBody>
      </p:sp>
      <p:pic>
        <p:nvPicPr>
          <p:cNvPr id="8" name="Picture 7" descr="3DS_Fondation_DS_CMJN_blue.png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545" y="6155211"/>
            <a:ext cx="1405749" cy="58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283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72" r:id="rId7"/>
    <p:sldLayoutId id="2147483667" r:id="rId8"/>
    <p:sldLayoutId id="2147483668" r:id="rId9"/>
    <p:sldLayoutId id="2147483669" r:id="rId10"/>
    <p:sldLayoutId id="2147483674" r:id="rId11"/>
    <p:sldLayoutId id="2147483675" r:id="rId12"/>
    <p:sldLayoutId id="2147483676" r:id="rId13"/>
    <p:sldLayoutId id="2147483677" r:id="rId14"/>
    <p:sldLayoutId id="2147483673" r:id="rId15"/>
    <p:sldLayoutId id="2147483670" r:id="rId16"/>
    <p:sldLayoutId id="2147483671" r:id="rId17"/>
    <p:sldLayoutId id="2147483678" r:id="rId18"/>
  </p:sldLayoutIdLst>
  <p:txStyles>
    <p:titleStyle>
      <a:lvl1pPr algn="l" defTabSz="1172173" rtl="0" eaLnBrk="1" latinLnBrk="0" hangingPunct="1">
        <a:spcBef>
          <a:spcPct val="0"/>
        </a:spcBef>
        <a:buNone/>
        <a:defRPr lang="en-US" sz="4267" b="0" i="0" kern="1200" spc="0" baseline="0" noProof="0" dirty="0">
          <a:solidFill>
            <a:schemeClr val="tx1"/>
          </a:solidFill>
          <a:effectLst/>
          <a:latin typeface="+mj-lt"/>
          <a:ea typeface="+mj-ea"/>
          <a:cs typeface="3ds Condensed"/>
        </a:defRPr>
      </a:lvl1pPr>
    </p:titleStyle>
    <p:bodyStyle>
      <a:lvl1pPr marL="304792" indent="-304792" algn="l" defTabSz="1172173" rtl="0" eaLnBrk="1" latinLnBrk="0" hangingPunct="1">
        <a:lnSpc>
          <a:spcPct val="100000"/>
        </a:lnSpc>
        <a:spcBef>
          <a:spcPts val="1067"/>
        </a:spcBef>
        <a:buClr>
          <a:schemeClr val="tx1"/>
        </a:buClr>
        <a:buSzPct val="80000"/>
        <a:buFont typeface="Wingdings 3" panose="05040102010807070707" pitchFamily="18" charset="2"/>
        <a:buChar char="u"/>
        <a:defRPr sz="2667" b="0" i="0" kern="900" spc="0">
          <a:solidFill>
            <a:schemeClr val="tx1"/>
          </a:solidFill>
          <a:latin typeface="+mn-lt"/>
          <a:ea typeface="+mn-ea"/>
          <a:cs typeface="3ds Light"/>
        </a:defRPr>
      </a:lvl1pPr>
      <a:lvl2pPr marL="533387" marR="0" indent="-234945" algn="l" defTabSz="1172173" rtl="0" eaLnBrk="1" fontAlgn="auto" latinLnBrk="0" hangingPunct="1">
        <a:lnSpc>
          <a:spcPct val="100000"/>
        </a:lnSpc>
        <a:spcBef>
          <a:spcPts val="800"/>
        </a:spcBef>
        <a:spcAft>
          <a:spcPts val="0"/>
        </a:spcAft>
        <a:buClr>
          <a:schemeClr val="tx1"/>
        </a:buClr>
        <a:buSzPct val="75000"/>
        <a:buFont typeface="Wingdings 3" panose="05040102010807070707" pitchFamily="18" charset="2"/>
        <a:buChar char="w"/>
        <a:tabLst/>
        <a:defRPr sz="2400" b="0" i="0" kern="900" spc="0" baseline="0">
          <a:solidFill>
            <a:schemeClr val="tx1"/>
          </a:solidFill>
          <a:latin typeface="+mn-lt"/>
          <a:ea typeface="+mn-ea"/>
          <a:cs typeface="3ds Light"/>
        </a:defRPr>
      </a:lvl2pPr>
      <a:lvl3pPr marL="838179" marR="0" indent="-211661" algn="l" defTabSz="1172173" rtl="0" eaLnBrk="1" fontAlgn="auto" latinLnBrk="0" hangingPunct="1">
        <a:lnSpc>
          <a:spcPct val="100000"/>
        </a:lnSpc>
        <a:spcBef>
          <a:spcPts val="533"/>
        </a:spcBef>
        <a:spcAft>
          <a:spcPts val="0"/>
        </a:spcAft>
        <a:buClr>
          <a:schemeClr val="tx1"/>
        </a:buClr>
        <a:buSzPct val="60000"/>
        <a:buFont typeface="Wingdings 3" panose="05040102010807070707" pitchFamily="18" charset="2"/>
        <a:buChar char="u"/>
        <a:tabLst/>
        <a:defRPr sz="2133" b="0" i="0" kern="900" spc="0">
          <a:solidFill>
            <a:schemeClr val="tx1"/>
          </a:solidFill>
          <a:latin typeface="+mn-lt"/>
          <a:ea typeface="+mn-ea"/>
          <a:cs typeface="3ds Light"/>
        </a:defRPr>
      </a:lvl3pPr>
      <a:lvl4pPr marL="1142971" indent="-239178" algn="l" defTabSz="1172173" rtl="0" eaLnBrk="1" latinLnBrk="0" hangingPunct="1">
        <a:lnSpc>
          <a:spcPct val="100000"/>
        </a:lnSpc>
        <a:spcBef>
          <a:spcPts val="533"/>
        </a:spcBef>
        <a:buClr>
          <a:schemeClr val="tx1"/>
        </a:buClr>
        <a:buSzPct val="60000"/>
        <a:buFont typeface="Wingdings 3" panose="05040102010807070707" pitchFamily="18" charset="2"/>
        <a:buChar char="w"/>
        <a:defRPr sz="1867" b="0" i="0" kern="900" spc="-93">
          <a:solidFill>
            <a:schemeClr val="tx1"/>
          </a:solidFill>
          <a:latin typeface="+mn-lt"/>
          <a:ea typeface="+mn-ea"/>
          <a:cs typeface="3ds Light"/>
        </a:defRPr>
      </a:lvl4pPr>
      <a:lvl5pPr marL="1219170" indent="0" algn="l" defTabSz="1371566" rtl="0" eaLnBrk="1" latinLnBrk="0" hangingPunct="1">
        <a:lnSpc>
          <a:spcPct val="100000"/>
        </a:lnSpc>
        <a:spcBef>
          <a:spcPts val="400"/>
        </a:spcBef>
        <a:buFont typeface="Arial"/>
        <a:buNone/>
        <a:defRPr sz="1600" b="0" i="0" kern="1200" baseline="0">
          <a:solidFill>
            <a:schemeClr val="tx1"/>
          </a:solidFill>
          <a:latin typeface="+mn-lt"/>
          <a:ea typeface="+mn-ea"/>
          <a:cs typeface="3ds Light"/>
        </a:defRPr>
      </a:lvl5pPr>
      <a:lvl6pPr marL="3223477" indent="-293043" algn="l" defTabSz="1172173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809562" indent="-293043" algn="l" defTabSz="1172173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395649" indent="-293043" algn="l" defTabSz="1172173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4981735" indent="-293043" algn="l" defTabSz="1172173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1pPr>
      <a:lvl2pPr marL="586087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2pPr>
      <a:lvl3pPr marL="1172173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3pPr>
      <a:lvl4pPr marL="1758260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4pPr>
      <a:lvl5pPr marL="2344345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5pPr>
      <a:lvl6pPr marL="2930432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6pPr>
      <a:lvl7pPr marL="3516519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7pPr>
      <a:lvl8pPr marL="4102605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8pPr>
      <a:lvl9pPr marL="4688692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1620">
          <p15:clr>
            <a:srgbClr val="F26B43"/>
          </p15:clr>
        </p15:guide>
        <p15:guide id="3" pos="453">
          <p15:clr>
            <a:srgbClr val="F26B43"/>
          </p15:clr>
        </p15:guide>
        <p15:guide id="4" pos="5451">
          <p15:clr>
            <a:srgbClr val="F26B43"/>
          </p15:clr>
        </p15:guide>
        <p15:guide id="5" orient="horz" pos="226">
          <p15:clr>
            <a:srgbClr val="F26B43"/>
          </p15:clr>
        </p15:guide>
        <p15:guide id="6" orient="horz" pos="287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5" Type="http://schemas.microsoft.com/office/2007/relationships/hdphoto" Target="../media/hdphoto4.wdp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5" Type="http://schemas.microsoft.com/office/2007/relationships/hdphoto" Target="../media/hdphoto6.wdp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microsoft.com/office/2007/relationships/hdphoto" Target="../media/hdphoto7.wdp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5" Type="http://schemas.microsoft.com/office/2007/relationships/hdphoto" Target="../media/hdphoto9.wdp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0242" y="1275794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3ds Light" panose="02000503020000020004"/>
              </a:rPr>
              <a:t>Seed The Future Entrepreneurs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10242" y="1910576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3ds Light" panose="02000503020000020004"/>
              </a:rPr>
              <a:t>Program for Schools</a:t>
            </a:r>
          </a:p>
        </p:txBody>
      </p:sp>
      <p:pic>
        <p:nvPicPr>
          <p:cNvPr id="8" name="Picture 7" descr="D:\work_dsi\1. La Foundation\Projects-Project Proposals\Enablement Programs\Special Programs\3Defi In India\Images\Robot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697" y="2587482"/>
            <a:ext cx="2476159" cy="2167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744" y="2587482"/>
            <a:ext cx="2734602" cy="21674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073" y="196285"/>
            <a:ext cx="1184621" cy="119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170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332" y="6272995"/>
            <a:ext cx="4460789" cy="369332"/>
          </a:xfrm>
          <a:prstGeom prst="rect">
            <a:avLst/>
          </a:prstGeom>
          <a:solidFill>
            <a:srgbClr val="004E8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3ds Light" panose="02000503020000020004"/>
              </a:rPr>
              <a:t>#SeedTheFutureEntrepreneurs 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4697" y="235289"/>
            <a:ext cx="987184" cy="9923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98897" y="2049517"/>
            <a:ext cx="10761044" cy="1300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latin typeface="3ds Light" panose="02000503020000020004"/>
              </a:rPr>
              <a:t>School Name: </a:t>
            </a:r>
            <a:r>
              <a:rPr lang="en-US" sz="2800" dirty="0">
                <a:solidFill>
                  <a:srgbClr val="000000"/>
                </a:solidFill>
                <a:latin typeface="3ds Light" panose="02000503020000020004"/>
              </a:rPr>
              <a:t>Blue Ridge Public School</a:t>
            </a:r>
            <a:br>
              <a:rPr lang="en-US" sz="2800" dirty="0">
                <a:latin typeface="3ds Light" panose="02000503020000020004"/>
              </a:rPr>
            </a:br>
            <a:r>
              <a:rPr lang="en-US" sz="2800" dirty="0">
                <a:latin typeface="3ds Light" panose="02000503020000020004"/>
              </a:rPr>
              <a:t>Name of your pseudo start-up : </a:t>
            </a:r>
            <a:r>
              <a:rPr lang="en-US" sz="2800" b="1" dirty="0">
                <a:solidFill>
                  <a:srgbClr val="000000"/>
                </a:solidFill>
                <a:latin typeface="3ds Light" panose="02000503020000020004"/>
              </a:rPr>
              <a:t>SAMĀNĪTA</a:t>
            </a:r>
            <a:endParaRPr lang="en-US" sz="2800" dirty="0">
              <a:solidFill>
                <a:srgbClr val="000000"/>
              </a:solidFill>
              <a:latin typeface="3ds Light" panose="0200050302000002000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3315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3ds Light" panose="02000503020000020004"/>
              </a:rPr>
              <a:t>Seed The Future Entrepreneurs Program </a:t>
            </a:r>
          </a:p>
        </p:txBody>
      </p:sp>
    </p:spTree>
    <p:extLst>
      <p:ext uri="{BB962C8B-B14F-4D97-AF65-F5344CB8AC3E}">
        <p14:creationId xmlns:p14="http://schemas.microsoft.com/office/powerpoint/2010/main" val="492512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332" y="6272995"/>
            <a:ext cx="4460789" cy="369332"/>
          </a:xfrm>
          <a:prstGeom prst="rect">
            <a:avLst/>
          </a:prstGeom>
          <a:solidFill>
            <a:srgbClr val="004E8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3ds Light" panose="02000503020000020004"/>
              </a:rPr>
              <a:t>#SeedTheFutureEntrepreneurs 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572" y="148664"/>
            <a:ext cx="987184" cy="9923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71638" y="304697"/>
            <a:ext cx="9480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3ds Light" panose="02000503020000020004"/>
              </a:rPr>
              <a:t>Produit</a:t>
            </a:r>
            <a:r>
              <a:rPr lang="en-US" sz="3600" dirty="0">
                <a:latin typeface="3ds Light" panose="02000503020000020004"/>
              </a:rPr>
              <a:t> que </a:t>
            </a:r>
            <a:r>
              <a:rPr lang="en-US" sz="3600" dirty="0" err="1">
                <a:latin typeface="3ds Light" panose="02000503020000020004"/>
              </a:rPr>
              <a:t>notre</a:t>
            </a:r>
            <a:r>
              <a:rPr lang="en-US" sz="3600" dirty="0">
                <a:latin typeface="3ds Light" panose="02000503020000020004"/>
              </a:rPr>
              <a:t> start-up </a:t>
            </a:r>
            <a:r>
              <a:rPr lang="en-US" sz="3600" dirty="0" err="1">
                <a:latin typeface="3ds Light" panose="02000503020000020004"/>
              </a:rPr>
              <a:t>souhaite</a:t>
            </a:r>
            <a:r>
              <a:rPr lang="en-US" sz="3600" dirty="0">
                <a:latin typeface="3ds Light" panose="02000503020000020004"/>
              </a:rPr>
              <a:t> lancer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538694" y="5752564"/>
            <a:ext cx="2532749" cy="104086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3038" indent="-173038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/>
                </a:solidFill>
              </a:rPr>
              <a:t>Fournissez si possible des images, un croquis de l'apparence du produit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" name="Left Arrow 4"/>
          <p:cNvSpPr/>
          <p:nvPr/>
        </p:nvSpPr>
        <p:spPr>
          <a:xfrm rot="5400000">
            <a:off x="10516312" y="5216891"/>
            <a:ext cx="587141" cy="36576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886" b="24032"/>
          <a:stretch/>
        </p:blipFill>
        <p:spPr>
          <a:xfrm>
            <a:off x="9435563" y="1759445"/>
            <a:ext cx="2635880" cy="3271536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0" name="Rounded Rectangle 5">
            <a:extLst>
              <a:ext uri="{FF2B5EF4-FFF2-40B4-BE49-F238E27FC236}">
                <a16:creationId xmlns:a16="http://schemas.microsoft.com/office/drawing/2014/main" id="{4F5EF92A-C1DB-42D0-B6EC-F7F35C375743}"/>
              </a:ext>
            </a:extLst>
          </p:cNvPr>
          <p:cNvSpPr/>
          <p:nvPr/>
        </p:nvSpPr>
        <p:spPr>
          <a:xfrm>
            <a:off x="577516" y="1224278"/>
            <a:ext cx="8701238" cy="4550880"/>
          </a:xfrm>
          <a:prstGeom prst="roundRect">
            <a:avLst/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Product Name: </a:t>
            </a:r>
            <a:r>
              <a:rPr lang="en-US" b="1" dirty="0">
                <a:solidFill>
                  <a:srgbClr val="000000"/>
                </a:solidFill>
              </a:rPr>
              <a:t>Power Kit</a:t>
            </a:r>
            <a:r>
              <a:rPr lang="en-US" dirty="0">
                <a:solidFill>
                  <a:srgbClr val="000000"/>
                </a:solidFill>
              </a:rPr>
              <a:t> – Safety in your pocket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Quelles seront les principales caractéristiques de ce produit: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0000"/>
                </a:solidFill>
              </a:rPr>
              <a:t>Oxymètre</a:t>
            </a:r>
            <a:r>
              <a:rPr lang="en-US" dirty="0">
                <a:solidFill>
                  <a:srgbClr val="000000"/>
                </a:solidFill>
              </a:rPr>
              <a:t> (</a:t>
            </a:r>
            <a:r>
              <a:rPr lang="en-US" dirty="0" err="1">
                <a:solidFill>
                  <a:srgbClr val="000000"/>
                </a:solidFill>
              </a:rPr>
              <a:t>saturomètre</a:t>
            </a:r>
            <a:r>
              <a:rPr lang="en-US" dirty="0">
                <a:solidFill>
                  <a:srgbClr val="000000"/>
                </a:solidFill>
              </a:rPr>
              <a:t>)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0000"/>
                </a:solidFill>
              </a:rPr>
              <a:t>Thermomètre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infrarouge</a:t>
            </a:r>
            <a:endParaRPr lang="en-US" dirty="0">
              <a:solidFill>
                <a:srgbClr val="000000"/>
              </a:solidFill>
            </a:endParaRP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Porte-masque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0000"/>
                </a:solidFill>
              </a:rPr>
              <a:t>Désinfectant</a:t>
            </a:r>
            <a:endParaRPr lang="en-US" dirty="0">
              <a:solidFill>
                <a:srgbClr val="000000"/>
              </a:solidFill>
            </a:endParaRP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Porte-</a:t>
            </a:r>
            <a:r>
              <a:rPr lang="en-US" dirty="0" err="1">
                <a:solidFill>
                  <a:srgbClr val="000000"/>
                </a:solidFill>
              </a:rPr>
              <a:t>clé</a:t>
            </a:r>
            <a:r>
              <a:rPr lang="en-US" dirty="0">
                <a:solidFill>
                  <a:srgbClr val="000000"/>
                </a:solidFill>
              </a:rPr>
              <a:t> / </a:t>
            </a:r>
            <a:r>
              <a:rPr lang="en-US" dirty="0" err="1">
                <a:solidFill>
                  <a:srgbClr val="000000"/>
                </a:solidFill>
              </a:rPr>
              <a:t>téléphone</a:t>
            </a:r>
            <a:r>
              <a:rPr lang="en-US" dirty="0">
                <a:solidFill>
                  <a:srgbClr val="000000"/>
                </a:solidFill>
              </a:rPr>
              <a:t> sans contact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Compact et portable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Qui seraient les utilisateurs finaux / clients ciblés de votre produit (pour qui il sera utile):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0"/>
                </a:solidFill>
              </a:rPr>
              <a:t>Ménages avec des personnes vulnérables qui ont besoin d'un kit de précaution abordable.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0"/>
                </a:solidFill>
              </a:rPr>
              <a:t>Les personnes qui voudraient faire un effort supplémentaire pour assurer leur propre sécurité et la sécurité et la bonne santé de leurs proches.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855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332" y="6272995"/>
            <a:ext cx="4460789" cy="369332"/>
          </a:xfrm>
          <a:prstGeom prst="rect">
            <a:avLst/>
          </a:prstGeom>
          <a:solidFill>
            <a:srgbClr val="004E8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3ds Light" panose="02000503020000020004"/>
              </a:rPr>
              <a:t>#SeedTheFutureEntrepreneurs 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730" y="148664"/>
            <a:ext cx="751025" cy="75497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DB545F-C338-4B4F-996E-FC1E9945664E}"/>
              </a:ext>
            </a:extLst>
          </p:cNvPr>
          <p:cNvSpPr txBox="1"/>
          <p:nvPr/>
        </p:nvSpPr>
        <p:spPr>
          <a:xfrm>
            <a:off x="740483" y="456700"/>
            <a:ext cx="9096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3ds Light" panose="02000503020000020004"/>
              </a:rPr>
              <a:t>Objective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F97C1D-2501-4D36-905D-7EAEE8968B0B}"/>
              </a:ext>
            </a:extLst>
          </p:cNvPr>
          <p:cNvSpPr txBox="1"/>
          <p:nvPr/>
        </p:nvSpPr>
        <p:spPr>
          <a:xfrm>
            <a:off x="471638" y="1103031"/>
            <a:ext cx="11239005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/>
              <a:t>Expliquez le but du choix de ce produit et comment cela va-t-il vous aider dans des scénarios réels? Expliquez en quoi il s'agit d'une idée / d'un produit unique pour vous?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0"/>
                </a:solidFill>
              </a:rPr>
              <a:t>En raison de la pandémie actuelle, nous voulions créer un produit qui nous aiderait à prendre toutes les mesures de précaution pour rester en sécurité.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0"/>
                </a:solidFill>
              </a:rPr>
              <a:t>Tout l'équipement médical requis - en un seul endroit!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0"/>
                </a:solidFill>
              </a:rPr>
              <a:t>Personnalisable, peut donc être utilisé même après la pandémie pour différents besoins. Nous travaillons sur différentes versions du même.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Rounded Rectangle 5">
            <a:extLst>
              <a:ext uri="{FF2B5EF4-FFF2-40B4-BE49-F238E27FC236}">
                <a16:creationId xmlns:a16="http://schemas.microsoft.com/office/drawing/2014/main" id="{EFFCB9CA-03F6-4065-882C-2EA067F9C7AB}"/>
              </a:ext>
            </a:extLst>
          </p:cNvPr>
          <p:cNvSpPr/>
          <p:nvPr/>
        </p:nvSpPr>
        <p:spPr>
          <a:xfrm>
            <a:off x="471638" y="3365189"/>
            <a:ext cx="11367436" cy="2774354"/>
          </a:xfrm>
          <a:prstGeom prst="roundRect">
            <a:avLst/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Raisons pour lesquelles vous avez choisi le produit que vous avez choisi de lancer ou raisons pour lesquelles d'autres options n'ont pas été envisagées: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fr-FR" dirty="0">
                <a:solidFill>
                  <a:srgbClr val="000000"/>
                </a:solidFill>
              </a:rPr>
              <a:t>Aidera la communauté à être alerte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fr-FR" dirty="0">
                <a:solidFill>
                  <a:srgbClr val="000000"/>
                </a:solidFill>
              </a:rPr>
              <a:t>Compte tenu de la situation actuelle, il existe un marché énorme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fr-FR" dirty="0">
                <a:solidFill>
                  <a:srgbClr val="000000"/>
                </a:solidFill>
              </a:rPr>
              <a:t>Selon la loi de la demande, une demande plus élevée signifie une offre plus élevée. Comme il y a une forte demande du produit, il y aura une offre plus élevée et donc un profit plus élevé.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US" dirty="0" err="1">
                <a:solidFill>
                  <a:srgbClr val="000000"/>
                </a:solidFill>
              </a:rPr>
              <a:t>Personnalisable</a:t>
            </a:r>
            <a:endParaRPr lang="en-US" dirty="0">
              <a:solidFill>
                <a:srgbClr val="000000"/>
              </a:solidFill>
            </a:endParaRP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fr-FR" dirty="0">
                <a:solidFill>
                  <a:srgbClr val="000000"/>
                </a:solidFill>
              </a:rPr>
              <a:t>Compact et peut être transporté partout.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907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332" y="6272995"/>
            <a:ext cx="4460789" cy="369332"/>
          </a:xfrm>
          <a:prstGeom prst="rect">
            <a:avLst/>
          </a:prstGeom>
          <a:solidFill>
            <a:srgbClr val="004E8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3ds Light" panose="02000503020000020004"/>
              </a:rPr>
              <a:t>#SeedTheFutureEntrepreneurs 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572" y="148664"/>
            <a:ext cx="987184" cy="9923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6250" y="433158"/>
            <a:ext cx="10026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3ds Light" panose="02000503020000020004"/>
              </a:rPr>
              <a:t>Images / Images de référence, informations de référence de votre produit sélectionné</a:t>
            </a:r>
            <a:endParaRPr lang="en-US" sz="3600" dirty="0">
              <a:latin typeface="3ds Light" panose="0200050302000002000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243" t="3327" r="13503"/>
          <a:stretch/>
        </p:blipFill>
        <p:spPr>
          <a:xfrm>
            <a:off x="827314" y="2351314"/>
            <a:ext cx="4349930" cy="3517116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14" r="3643"/>
          <a:stretch/>
        </p:blipFill>
        <p:spPr>
          <a:xfrm>
            <a:off x="5372377" y="2351314"/>
            <a:ext cx="6059624" cy="3517116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3843006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Images / différentes versions du produit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5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24" t="4096" r="17814" b="10474"/>
          <a:stretch/>
        </p:blipFill>
        <p:spPr>
          <a:xfrm rot="10800000">
            <a:off x="627016" y="1928474"/>
            <a:ext cx="5389101" cy="3588682"/>
          </a:xfrm>
          <a:ln>
            <a:solidFill>
              <a:schemeClr val="tx2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020" t="16723" r="10084" b="17756"/>
          <a:stretch/>
        </p:blipFill>
        <p:spPr>
          <a:xfrm rot="16200000">
            <a:off x="7402577" y="1710470"/>
            <a:ext cx="3588683" cy="4024693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327024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Images / différentes versions du produit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5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719" t="4127" r="18551" b="10551"/>
          <a:stretch/>
        </p:blipFill>
        <p:spPr>
          <a:xfrm>
            <a:off x="687978" y="2193031"/>
            <a:ext cx="4032068" cy="2899955"/>
          </a:xfrm>
          <a:ln>
            <a:solidFill>
              <a:schemeClr val="tx2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198" r="28879"/>
          <a:stretch/>
        </p:blipFill>
        <p:spPr>
          <a:xfrm rot="16200000">
            <a:off x="7171098" y="305255"/>
            <a:ext cx="2899954" cy="6675506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542513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332" y="6272995"/>
            <a:ext cx="4460789" cy="369332"/>
          </a:xfrm>
          <a:prstGeom prst="rect">
            <a:avLst/>
          </a:prstGeom>
          <a:solidFill>
            <a:srgbClr val="004E8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3ds Light" panose="02000503020000020004"/>
              </a:rPr>
              <a:t>#SeedTheFutureEntrepreneurs 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572" y="148664"/>
            <a:ext cx="987184" cy="9923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71637" y="304697"/>
            <a:ext cx="10258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3ds Light" panose="02000503020000020004"/>
              </a:rPr>
              <a:t>Autres options explorées pour notre produit</a:t>
            </a:r>
            <a:endParaRPr lang="en-US" sz="3600" dirty="0">
              <a:latin typeface="3ds Light" panose="02000503020000020004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9538694" y="5752564"/>
            <a:ext cx="2532749" cy="104086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3038" indent="-173038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/>
                </a:solidFill>
              </a:rPr>
              <a:t>Fournissez si possible des images, un croquis de l'apparence du produit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1" name="Left Arrow 10"/>
          <p:cNvSpPr/>
          <p:nvPr/>
        </p:nvSpPr>
        <p:spPr>
          <a:xfrm rot="5400000">
            <a:off x="10516312" y="5216891"/>
            <a:ext cx="587141" cy="36576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ounded Rectangle 5">
            <a:extLst>
              <a:ext uri="{FF2B5EF4-FFF2-40B4-BE49-F238E27FC236}">
                <a16:creationId xmlns:a16="http://schemas.microsoft.com/office/drawing/2014/main" id="{5623C1A1-D606-4837-812B-D687FCAC17D1}"/>
              </a:ext>
            </a:extLst>
          </p:cNvPr>
          <p:cNvSpPr/>
          <p:nvPr/>
        </p:nvSpPr>
        <p:spPr>
          <a:xfrm>
            <a:off x="596767" y="1659632"/>
            <a:ext cx="6506677" cy="4493528"/>
          </a:xfrm>
          <a:prstGeom prst="roundRect">
            <a:avLst/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Énumérez les autres idées de produits que vous avez explorées: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fr-FR" sz="1600" dirty="0">
                <a:solidFill>
                  <a:srgbClr val="000000"/>
                </a:solidFill>
              </a:rPr>
              <a:t>Trousse de premiers soins portable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fr-FR" sz="1600" dirty="0">
                <a:solidFill>
                  <a:srgbClr val="000000"/>
                </a:solidFill>
              </a:rPr>
              <a:t>Œil intelligent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fr-FR" sz="1600" dirty="0">
                <a:solidFill>
                  <a:srgbClr val="000000"/>
                </a:solidFill>
              </a:rPr>
              <a:t>Support automatisé universel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fr-FR" sz="1600" dirty="0">
                <a:solidFill>
                  <a:srgbClr val="000000"/>
                </a:solidFill>
              </a:rPr>
              <a:t>Aspirateur manuel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fr-FR" sz="1600" dirty="0">
                <a:solidFill>
                  <a:srgbClr val="000000"/>
                </a:solidFill>
              </a:rPr>
              <a:t>Table personnalisée 3D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fr-FR" sz="1600" dirty="0">
                <a:solidFill>
                  <a:srgbClr val="000000"/>
                </a:solidFill>
              </a:rPr>
              <a:t>Rangement de cuisine sans tracas</a:t>
            </a: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2C5CBA3-AD71-4A2E-A061-AE8A1BF92E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182" t="5530" r="10463" b="9267"/>
          <a:stretch/>
        </p:blipFill>
        <p:spPr bwMode="auto">
          <a:xfrm>
            <a:off x="7782332" y="1319164"/>
            <a:ext cx="3468764" cy="3444334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0A57B7-14BA-4FA5-9BEB-601C4BA4CCD8}"/>
              </a:ext>
            </a:extLst>
          </p:cNvPr>
          <p:cNvSpPr txBox="1"/>
          <p:nvPr/>
        </p:nvSpPr>
        <p:spPr>
          <a:xfrm>
            <a:off x="8018346" y="4859163"/>
            <a:ext cx="2902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err="1"/>
              <a:t>Aspirateur</a:t>
            </a:r>
            <a:r>
              <a:rPr lang="en-IN" dirty="0"/>
              <a:t> </a:t>
            </a:r>
            <a:r>
              <a:rPr lang="en-IN" dirty="0" err="1"/>
              <a:t>manuel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30487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485" y="529831"/>
            <a:ext cx="10561173" cy="498764"/>
          </a:xfrm>
        </p:spPr>
        <p:txBody>
          <a:bodyPr/>
          <a:lstStyle/>
          <a:p>
            <a:r>
              <a:rPr lang="fr-FR" dirty="0"/>
              <a:t>Idées que nous n'avons pas choisies - aspirateur manuel, table 3D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5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87" y="1671926"/>
            <a:ext cx="4564083" cy="3553217"/>
          </a:xfrm>
          <a:ln>
            <a:solidFill>
              <a:schemeClr val="tx2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070" y="1671926"/>
            <a:ext cx="5492895" cy="3553216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B6A862-B7CE-45A5-9859-F245E475A351}"/>
              </a:ext>
            </a:extLst>
          </p:cNvPr>
          <p:cNvSpPr txBox="1"/>
          <p:nvPr/>
        </p:nvSpPr>
        <p:spPr>
          <a:xfrm>
            <a:off x="7513983" y="5499142"/>
            <a:ext cx="2902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/>
              <a:t>Table </a:t>
            </a:r>
            <a:r>
              <a:rPr lang="en-IN" dirty="0" err="1"/>
              <a:t>personnalisée</a:t>
            </a:r>
            <a:r>
              <a:rPr lang="en-IN" dirty="0"/>
              <a:t> 3D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7D0DFF-DE11-459E-AE9E-91FAA050335B}"/>
              </a:ext>
            </a:extLst>
          </p:cNvPr>
          <p:cNvSpPr txBox="1"/>
          <p:nvPr/>
        </p:nvSpPr>
        <p:spPr>
          <a:xfrm>
            <a:off x="1434115" y="5499142"/>
            <a:ext cx="2902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err="1"/>
              <a:t>Pilote</a:t>
            </a:r>
            <a:r>
              <a:rPr lang="en-IN" dirty="0"/>
              <a:t> </a:t>
            </a:r>
            <a:r>
              <a:rPr lang="en-IN" dirty="0" err="1"/>
              <a:t>mécaniquement</a:t>
            </a:r>
            <a:r>
              <a:rPr lang="en-IN" dirty="0"/>
              <a:t> </a:t>
            </a:r>
            <a:r>
              <a:rPr lang="en-IN" dirty="0" err="1"/>
              <a:t>avancé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17859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Idées que nous n'avons pas choisies: support automatisé universel, œil intelligent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061" y="1481922"/>
            <a:ext cx="3094343" cy="3933227"/>
          </a:xfrm>
          <a:ln>
            <a:solidFill>
              <a:schemeClr val="tx2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979" y="1481922"/>
            <a:ext cx="4734730" cy="3939014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2DA8306-A06B-4DBF-84EA-3915156431C7}"/>
              </a:ext>
            </a:extLst>
          </p:cNvPr>
          <p:cNvSpPr txBox="1"/>
          <p:nvPr/>
        </p:nvSpPr>
        <p:spPr>
          <a:xfrm>
            <a:off x="7041765" y="5495018"/>
            <a:ext cx="2902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err="1"/>
              <a:t>Œil</a:t>
            </a:r>
            <a:r>
              <a:rPr lang="en-IN" dirty="0"/>
              <a:t> intelligent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F613F2-E9CF-4FE2-9CAD-A1C85138C17F}"/>
              </a:ext>
            </a:extLst>
          </p:cNvPr>
          <p:cNvSpPr txBox="1"/>
          <p:nvPr/>
        </p:nvSpPr>
        <p:spPr>
          <a:xfrm>
            <a:off x="1185061" y="5471263"/>
            <a:ext cx="2902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/>
              <a:t>Support </a:t>
            </a:r>
            <a:r>
              <a:rPr lang="en-IN" dirty="0" err="1"/>
              <a:t>automatisé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76024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332" y="6272995"/>
            <a:ext cx="4460789" cy="369332"/>
          </a:xfrm>
          <a:prstGeom prst="rect">
            <a:avLst/>
          </a:prstGeom>
          <a:solidFill>
            <a:srgbClr val="004E8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3ds Light" panose="02000503020000020004"/>
              </a:rPr>
              <a:t>#SeedTheFutureEntrepreneurs 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572" y="148664"/>
            <a:ext cx="987184" cy="9923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71638" y="304697"/>
            <a:ext cx="10346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3ds Light" panose="02000503020000020004"/>
              </a:rPr>
              <a:t>Autres options explorées pour notre produit</a:t>
            </a:r>
            <a:endParaRPr lang="en-US" sz="3600" dirty="0">
              <a:latin typeface="3ds Light" panose="02000503020000020004"/>
            </a:endParaRPr>
          </a:p>
        </p:txBody>
      </p:sp>
      <p:sp>
        <p:nvSpPr>
          <p:cNvPr id="3" name="Rounded Rectangle 11">
            <a:extLst>
              <a:ext uri="{FF2B5EF4-FFF2-40B4-BE49-F238E27FC236}">
                <a16:creationId xmlns:a16="http://schemas.microsoft.com/office/drawing/2014/main" id="{2EC9F10C-0211-4F6A-BA29-8AAC8D36F8B2}"/>
              </a:ext>
            </a:extLst>
          </p:cNvPr>
          <p:cNvSpPr/>
          <p:nvPr/>
        </p:nvSpPr>
        <p:spPr>
          <a:xfrm>
            <a:off x="346509" y="1736030"/>
            <a:ext cx="11367436" cy="3743494"/>
          </a:xfrm>
          <a:prstGeom prst="roundRect">
            <a:avLst/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Raisons pour lesquelles ces options n'ont pas été envisagées: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fr-FR" dirty="0">
                <a:solidFill>
                  <a:srgbClr val="000000"/>
                </a:solidFill>
              </a:rPr>
              <a:t>Trousse de premiers soins portable: n'était pas une idée centrée sur l'entreprise et n'avait pas de base solide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fr-FR" dirty="0">
                <a:solidFill>
                  <a:srgbClr val="000000"/>
                </a:solidFill>
              </a:rPr>
              <a:t>Œil intelligent: pas rentable, dépassait le budget. Ne garantirait pas les bénéfices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fr-FR" dirty="0">
                <a:solidFill>
                  <a:srgbClr val="000000"/>
                </a:solidFill>
              </a:rPr>
              <a:t>Support automatisé universel: impossible. La maintenance dépasserait le budget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fr-FR" dirty="0">
                <a:solidFill>
                  <a:srgbClr val="000000"/>
                </a:solidFill>
              </a:rPr>
              <a:t>Aspirateur manuel: l'idée de produit n'était pas assez concrète pour l'impression 3D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fr-FR" dirty="0">
                <a:solidFill>
                  <a:srgbClr val="000000"/>
                </a:solidFill>
              </a:rPr>
              <a:t>Tableau personnalisé en 3D: pas pratique et ne visait pas un large public cible et n'était pas rentable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fr-FR" dirty="0">
                <a:solidFill>
                  <a:srgbClr val="000000"/>
                </a:solidFill>
              </a:rPr>
              <a:t>Rangement de cuisine sans tracas: n'était pas d'origine, plusieurs versions de la même chose sont déjà répandues.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978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3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64797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3ds Light" panose="02000503020000020004"/>
              </a:rPr>
              <a:t>Seed The Future Entrepreneurs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648" y="3478972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3ds Light" panose="02000503020000020004"/>
              </a:rPr>
              <a:t>Program for Schools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917" y="5926129"/>
            <a:ext cx="1692166" cy="7049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198" y="1089989"/>
            <a:ext cx="1184621" cy="119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612901"/>
      </p:ext>
    </p:extLst>
  </p:cSld>
  <p:clrMapOvr>
    <a:masterClrMapping/>
  </p:clrMapOvr>
</p:sld>
</file>

<file path=ppt/theme/theme1.xml><?xml version="1.0" encoding="utf-8"?>
<a:theme xmlns:a="http://schemas.openxmlformats.org/drawingml/2006/main" name="La Fondation Template">
  <a:themeElements>
    <a:clrScheme name="3DS">
      <a:dk1>
        <a:srgbClr val="005386"/>
      </a:dk1>
      <a:lt1>
        <a:srgbClr val="FFFFFF"/>
      </a:lt1>
      <a:dk2>
        <a:srgbClr val="001871"/>
      </a:dk2>
      <a:lt2>
        <a:srgbClr val="DA291C"/>
      </a:lt2>
      <a:accent1>
        <a:srgbClr val="0B3F77"/>
      </a:accent1>
      <a:accent2>
        <a:srgbClr val="00B2A9"/>
      </a:accent2>
      <a:accent3>
        <a:srgbClr val="E1CD00"/>
      </a:accent3>
      <a:accent4>
        <a:srgbClr val="E87722"/>
      </a:accent4>
      <a:accent5>
        <a:srgbClr val="84BD00"/>
      </a:accent5>
      <a:accent6>
        <a:srgbClr val="0077C8"/>
      </a:accent6>
      <a:hlink>
        <a:srgbClr val="0000FF"/>
      </a:hlink>
      <a:folHlink>
        <a:srgbClr val="800080"/>
      </a:folHlink>
    </a:clrScheme>
    <a:fontScheme name="3DS PPT template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a Fondation Template" id="{68E9DF24-C145-46F3-A806-D6C0D72327A7}" vid="{3B75429D-1261-4502-9E42-66B869352C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 Fondation Template</Template>
  <TotalTime>7472</TotalTime>
  <Words>571</Words>
  <Application>Microsoft Office PowerPoint</Application>
  <PresentationFormat>Grand écran</PresentationFormat>
  <Paragraphs>70</Paragraphs>
  <Slides>12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8" baseType="lpstr">
      <vt:lpstr>3ds Light</vt:lpstr>
      <vt:lpstr>Arial</vt:lpstr>
      <vt:lpstr>Arial Narrow</vt:lpstr>
      <vt:lpstr>Calibri</vt:lpstr>
      <vt:lpstr>Wingdings 3</vt:lpstr>
      <vt:lpstr>La Fondation Template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Images / différentes versions du produit</vt:lpstr>
      <vt:lpstr>Images / différentes versions du produit</vt:lpstr>
      <vt:lpstr>Présentation PowerPoint</vt:lpstr>
      <vt:lpstr>Idées que nous n'avons pas choisies - aspirateur manuel, table 3D</vt:lpstr>
      <vt:lpstr>Idées que nous n'avons pas choisies: support automatisé universel, œil intelligent</vt:lpstr>
      <vt:lpstr>Présentation PowerPoint</vt:lpstr>
      <vt:lpstr>Présentation PowerPoint</vt:lpstr>
    </vt:vector>
  </TitlesOfParts>
  <Company>DASSAULT SYSTEMES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PILLAI Krishna (CONTRACTOR)</dc:creator>
  <cp:lastModifiedBy>Gérald</cp:lastModifiedBy>
  <cp:revision>126</cp:revision>
  <dcterms:created xsi:type="dcterms:W3CDTF">2019-09-18T06:58:06Z</dcterms:created>
  <dcterms:modified xsi:type="dcterms:W3CDTF">2021-01-10T09:20:07Z</dcterms:modified>
</cp:coreProperties>
</file>